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2" r:id="rId4"/>
    <p:sldId id="269" r:id="rId5"/>
    <p:sldId id="273" r:id="rId6"/>
    <p:sldId id="276" r:id="rId7"/>
    <p:sldId id="270" r:id="rId8"/>
    <p:sldId id="271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74" r:id="rId19"/>
    <p:sldId id="275" r:id="rId20"/>
  </p:sldIdLst>
  <p:sldSz cx="12192000" cy="685800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 autoAdjust="0"/>
    <p:restoredTop sz="94664" autoAdjust="0"/>
  </p:normalViewPr>
  <p:slideViewPr>
    <p:cSldViewPr>
      <p:cViewPr>
        <p:scale>
          <a:sx n="66" d="100"/>
          <a:sy n="66" d="100"/>
        </p:scale>
        <p:origin x="1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CEA527-894E-4A8D-A84F-DA065877A905}" type="datetimeFigureOut">
              <a:rPr lang="it-IT"/>
              <a:pPr/>
              <a:t>08/05/2014</a:t>
            </a:fld>
            <a:endParaRPr lang="it-IT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A89FA1-0EF0-447F-83C2-B54C6907813B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4ABBA3D-9B82-4833-A42F-0E0CE25F948C}" type="datetimeFigureOut">
              <a:rPr lang="it-IT"/>
              <a:pPr>
                <a:defRPr/>
              </a:pPr>
              <a:t>08/05/2014</a:t>
            </a:fld>
            <a:endParaRPr lang="it-IT"/>
          </a:p>
        </p:txBody>
      </p:sp>
      <p:sp>
        <p:nvSpPr>
          <p:cNvPr id="20484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A716E5-56F1-417B-923E-AB5EA7A94B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 noGrp="1"/>
          </p:cNvSpPr>
          <p:nvPr>
            <p:ph type="ctrTitle"/>
          </p:nvPr>
        </p:nvSpPr>
        <p:spPr>
          <a:xfrm>
            <a:off x="1371600" y="1803407"/>
            <a:ext cx="9448796" cy="1825096"/>
          </a:xfrm>
        </p:spPr>
        <p:txBody>
          <a:bodyPr anchor="b"/>
          <a:lstStyle>
            <a:lvl1pPr algn="l">
              <a:defRPr sz="60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632197"/>
            <a:ext cx="9448796" cy="685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7908925" y="4314825"/>
            <a:ext cx="2911475" cy="374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C834E-CFA8-4913-8444-E2E70F2CA0EC}" type="datetime1">
              <a:rPr lang="en-US"/>
              <a:pPr>
                <a:defRPr/>
              </a:pPr>
              <a:t>5/8/2014</a:t>
            </a:fld>
            <a:endParaRPr lang="en-US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1371600" y="4324350"/>
            <a:ext cx="6400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USR - LIGURIA claudia nosenghi</a:t>
            </a:r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8077200" y="14303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2910A-F4DF-45B4-90F5-A58B08FAF4C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772" y="4697364"/>
            <a:ext cx="10822033" cy="819357"/>
          </a:xfrm>
        </p:spPr>
        <p:txBody>
          <a:bodyPr anchor="b"/>
          <a:lstStyle>
            <a:lvl1pPr algn="l">
              <a:defRPr sz="32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681730" y="941438"/>
            <a:ext cx="10821841" cy="3478158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85800" y="5516712"/>
            <a:ext cx="10820396" cy="701966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B23AE-ED29-43AE-92CC-2F69B33D3F0B}" type="datetime1">
              <a:rPr lang="en-US"/>
              <a:pPr>
                <a:defRPr/>
              </a:pPr>
              <a:t>5/8/2014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USR - LIGURIA claudia nosenghi</a:t>
            </a: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AB771-4BBA-45A2-A6EF-68C825C51F8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5800" y="753529"/>
            <a:ext cx="10820396" cy="2802471"/>
          </a:xfrm>
        </p:spPr>
        <p:txBody>
          <a:bodyPr/>
          <a:lstStyle>
            <a:lvl1pPr algn="l">
              <a:defRPr sz="32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024466" y="3649132"/>
            <a:ext cx="10130518" cy="999064"/>
          </a:xfr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C534C-0440-4B6D-A447-A07442491CA8}" type="datetime1">
              <a:rPr lang="en-US"/>
              <a:pPr>
                <a:defRPr/>
              </a:pPr>
              <a:t>5/8/2014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USR - LIGURIA claudia nosenghi</a:t>
            </a:r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263CE-EA61-4D3E-950F-1E9730FAA09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/>
          <p:cNvSpPr txBox="1"/>
          <p:nvPr/>
        </p:nvSpPr>
        <p:spPr>
          <a:xfrm>
            <a:off x="476250" y="933450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kern="0" cap="all">
                <a:solidFill>
                  <a:srgbClr val="FFFFFF"/>
                </a:solidFill>
                <a:latin typeface="Century Gothic"/>
                <a:cs typeface=""/>
              </a:rPr>
              <a:t>“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10983913" y="27019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kern="0" cap="all">
                <a:solidFill>
                  <a:srgbClr val="FFFFFF"/>
                </a:solidFill>
                <a:latin typeface="Century Gothic"/>
                <a:cs typeface=""/>
              </a:rPr>
              <a:t>”</a:t>
            </a: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1024466" y="753529"/>
            <a:ext cx="10151531" cy="2604494"/>
          </a:xfrm>
        </p:spPr>
        <p:txBody>
          <a:bodyPr/>
          <a:lstStyle>
            <a:lvl1pPr algn="l">
              <a:defRPr sz="32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303861" y="3365558"/>
            <a:ext cx="9592732" cy="44444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024466" y="3959864"/>
            <a:ext cx="10151531" cy="679874"/>
          </a:xfr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Date Placeholder 4"/>
          <p:cNvSpPr txBox="1"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DEBF7-ACC9-4C76-A895-6259332AD986}" type="datetime1">
              <a:rPr lang="en-US"/>
              <a:pPr>
                <a:defRPr/>
              </a:pPr>
              <a:t>5/8/2014</a:t>
            </a:fld>
            <a:endParaRPr lang="en-US"/>
          </a:p>
        </p:txBody>
      </p:sp>
      <p:sp>
        <p:nvSpPr>
          <p:cNvPr id="10" name="Footer Placeholder 5"/>
          <p:cNvSpPr txBox="1"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USR - LIGURIA claudia nosenghi</a:t>
            </a:r>
          </a:p>
        </p:txBody>
      </p:sp>
      <p:sp>
        <p:nvSpPr>
          <p:cNvPr id="11" name="Slide Number Placeholder 6"/>
          <p:cNvSpPr txBox="1"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949CF-1204-4601-B10A-BD4DF63EF23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1024493" y="1124702"/>
            <a:ext cx="10146182" cy="2511838"/>
          </a:xfrm>
        </p:spPr>
        <p:txBody>
          <a:bodyPr anchor="b"/>
          <a:lstStyle>
            <a:lvl1pPr algn="l">
              <a:defRPr sz="32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024466" y="3648318"/>
            <a:ext cx="10144655" cy="999887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57C1D-B187-4392-9FE9-9812C13E08CE}" type="datetime1">
              <a:rPr lang="en-US"/>
              <a:pPr>
                <a:defRPr/>
              </a:pPr>
              <a:t>5/8/2014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USR - LIGURIA claudia nosenghi</a:t>
            </a:r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3C3A8-A5CA-44E4-9D69-D67BDB8B47A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895603" y="761996"/>
            <a:ext cx="8610603" cy="13038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85800" y="2202076"/>
            <a:ext cx="3456432" cy="617320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85800" y="2904564"/>
            <a:ext cx="3456432" cy="331413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368802" y="2201335"/>
            <a:ext cx="3456432" cy="626537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366854" y="2904070"/>
            <a:ext cx="3456432" cy="331461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8051804" y="2192868"/>
            <a:ext cx="3456432" cy="626537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8051804" y="2904564"/>
            <a:ext cx="3456432" cy="331413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B6AEF-8C0D-4187-A640-DA84F76FB9F0}" type="datetime1">
              <a:rPr lang="en-US"/>
              <a:pPr>
                <a:defRPr/>
              </a:pPr>
              <a:t>5/8/2014</a:t>
            </a:fld>
            <a:endParaRPr lang="en-US"/>
          </a:p>
        </p:txBody>
      </p:sp>
      <p:sp>
        <p:nvSpPr>
          <p:cNvPr id="10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USR - LIGURIA claudia nosenghi</a:t>
            </a:r>
          </a:p>
        </p:txBody>
      </p:sp>
      <p:sp>
        <p:nvSpPr>
          <p:cNvPr id="11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6F539-4D57-4054-BDBD-AD33300F7DF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895603" y="761996"/>
            <a:ext cx="8610603" cy="12954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88616" y="4190996"/>
            <a:ext cx="3451585" cy="682764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688616" y="2362196"/>
            <a:ext cx="3451585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88616" y="4873761"/>
            <a:ext cx="3451585" cy="134491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374261" y="4190996"/>
            <a:ext cx="3448933" cy="682764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4374261" y="2362196"/>
            <a:ext cx="3448933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374261" y="4873761"/>
            <a:ext cx="3448933" cy="134491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8049728" y="4190996"/>
            <a:ext cx="3456468" cy="682764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8049856" y="2362196"/>
            <a:ext cx="3447882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1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8049728" y="4873761"/>
            <a:ext cx="3452445" cy="134491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43AC8-1A84-4FBC-BB54-5ADAFC546A68}" type="datetime1">
              <a:rPr lang="en-US"/>
              <a:pPr>
                <a:defRPr/>
              </a:pPr>
              <a:t>5/8/2014</a:t>
            </a:fld>
            <a:endParaRPr lang="en-US"/>
          </a:p>
        </p:txBody>
      </p:sp>
      <p:sp>
        <p:nvSpPr>
          <p:cNvPr id="1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USR - LIGURIA claudia nosenghi</a:t>
            </a:r>
          </a:p>
        </p:txBody>
      </p:sp>
      <p:sp>
        <p:nvSpPr>
          <p:cNvPr id="1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45CF7-CB35-4E45-AF92-3B38D2D4FA8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DC4DB-AFE3-42A0-8010-C33C8DA2ED00}" type="datetime1">
              <a:rPr lang="en-US"/>
              <a:pPr>
                <a:defRPr/>
              </a:pPr>
              <a:t>5/8/2014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USR - LIGURIA claudia nosenghi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4D342-7212-4523-AE2C-E691D3B604D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9448796" y="745062"/>
            <a:ext cx="2057400" cy="3903134"/>
          </a:xfrm>
        </p:spPr>
        <p:txBody>
          <a:bodyPr vert="eaVert"/>
          <a:lstStyle>
            <a:lvl1pPr algn="l"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024466" y="745071"/>
            <a:ext cx="8204197" cy="39031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BA253-7F00-4346-9A58-070AADC76FDD}" type="datetime1">
              <a:rPr lang="en-US"/>
              <a:pPr>
                <a:defRPr/>
              </a:pPr>
              <a:t>5/8/2014</a:t>
            </a:fld>
            <a:endParaRPr lang="en-US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USR - LIGURIA claudia nosenghi</a:t>
            </a:r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13B50-FEEA-45AE-9770-7AC7426F036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2193925"/>
            <a:ext cx="10820400" cy="402431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D37C8-BBDE-4766-9635-977A13654A21}" type="datetime1">
              <a:rPr lang="en-US"/>
              <a:pPr>
                <a:defRPr/>
              </a:pPr>
              <a:t>5/8/2014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USR - LIGURIA claudia nosenghi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884B3-9C67-42CE-954F-9D9BBEEC9CD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2255F-8970-4E15-893A-A4E3D13DA0B7}" type="datetime1">
              <a:rPr lang="en-US"/>
              <a:pPr>
                <a:defRPr/>
              </a:pPr>
              <a:t>5/8/2014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USR - LIGURIA claudia nosenghi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BB28D-0808-44C2-B021-B98FB407B88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5800" y="753529"/>
            <a:ext cx="10820396" cy="2801931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1024466" y="3641726"/>
            <a:ext cx="10490197" cy="955676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0B91B-596D-42C0-B0B8-7825064CDF4B}" type="datetime1">
              <a:rPr lang="en-US"/>
              <a:pPr>
                <a:defRPr/>
              </a:pPr>
              <a:t>5/8/2014</a:t>
            </a:fld>
            <a:endParaRPr lang="en-US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35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USR - LIGURIA claudia nosenghi</a:t>
            </a:r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3AEC9-A11B-4B41-B0AC-BCC93BAA2EC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85800" y="2194560"/>
            <a:ext cx="5333996" cy="40241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2194560"/>
            <a:ext cx="5333996" cy="40241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F3B1F-023A-4C52-9468-71D989913845}" type="datetime1">
              <a:rPr lang="en-US"/>
              <a:pPr>
                <a:defRPr/>
              </a:pPr>
              <a:t>5/8/2014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USR - LIGURIA claudia nosenghi</a:t>
            </a: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C146F-A141-4E85-B936-4670FB109BD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895603" y="761996"/>
            <a:ext cx="8610603" cy="12954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14409" y="2183797"/>
            <a:ext cx="5079994" cy="823910"/>
          </a:xfrm>
        </p:spPr>
        <p:txBody>
          <a:bodyPr anchor="b"/>
          <a:lstStyle>
            <a:lvl1pPr marL="0" indent="0">
              <a:buNone/>
              <a:defRPr sz="28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85800" y="3132670"/>
            <a:ext cx="5311777" cy="308601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400800" y="2183797"/>
            <a:ext cx="5105396" cy="823910"/>
          </a:xfrm>
        </p:spPr>
        <p:txBody>
          <a:bodyPr anchor="b"/>
          <a:lstStyle>
            <a:lvl1pPr marL="0" indent="0">
              <a:buNone/>
              <a:defRPr sz="28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3132670"/>
            <a:ext cx="5333996" cy="308601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09103-65D0-44EE-AF61-B9ED7FD803B2}" type="datetime1">
              <a:rPr lang="en-US"/>
              <a:pPr>
                <a:defRPr/>
              </a:pPr>
              <a:t>5/8/2014</a:t>
            </a:fld>
            <a:endParaRPr lang="en-US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USR - LIGURIA claudia nosenghi</a:t>
            </a:r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15BCB-07FE-416F-8A88-F9FD9001691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0FD5E-6162-4E34-A21F-89C05DC11FE6}" type="datetime1">
              <a:rPr lang="en-US"/>
              <a:pPr>
                <a:defRPr/>
              </a:pPr>
              <a:t>5/8/2014</a:t>
            </a:fld>
            <a:endParaRPr lang="en-US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USR - LIGURIA claudia nosenghi</a:t>
            </a:r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550F6-6A04-4C30-994E-C2617898942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18F9B-9473-4926-B303-B21041A29301}" type="datetime1">
              <a:rPr lang="en-US"/>
              <a:pPr>
                <a:defRPr/>
              </a:pPr>
              <a:t>5/8/2014</a:t>
            </a:fld>
            <a:endParaRPr lang="en-US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USR - LIGURIA claudia nosenghi</a:t>
            </a:r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D2325-B400-45FD-BB50-16DDCCEE5F9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1524003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995577" y="746763"/>
            <a:ext cx="6510619" cy="5471925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85800" y="3124203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3417D-5185-4F77-BBCD-686D2AE98695}" type="datetime1">
              <a:rPr lang="en-US"/>
              <a:pPr>
                <a:defRPr/>
              </a:pPr>
              <a:t>5/8/2014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USR - LIGURIA claudia nosenghi</a:t>
            </a: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A1196-677E-451A-AC9D-C72EE748795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1524003"/>
            <a:ext cx="6873243" cy="1600200"/>
          </a:xfrm>
        </p:spPr>
        <p:txBody>
          <a:bodyPr anchor="b"/>
          <a:lstStyle>
            <a:lvl1pPr algn="l">
              <a:defRPr sz="32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7861233" y="751243"/>
            <a:ext cx="3644962" cy="5467444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85800" y="3124203"/>
            <a:ext cx="6873243" cy="309448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BB84A-D263-489B-B159-279C408C5D81}" type="datetime1">
              <a:rPr lang="en-US"/>
              <a:pPr>
                <a:defRPr/>
              </a:pPr>
              <a:t>5/8/2014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USR - LIGURIA claudia nosenghi</a:t>
            </a: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9A567-D822-4D5A-8AB7-B4B1A7702DD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0-HD-TOP.pn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0"/>
            <a:ext cx="121920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Placeholder 1"/>
          <p:cNvSpPr txBox="1"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028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685800" y="2193925"/>
            <a:ext cx="1082040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64E97756-1E25-4E0B-BC3C-32D4131C35BC}" type="datetime1">
              <a:rPr lang="en-US"/>
              <a:pPr>
                <a:defRPr/>
              </a:pPr>
              <a:t>5/8/2014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USR - LIGURIA claudia nosenghi</a:t>
            </a: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9C8CBE82-3589-482F-9B39-BD14067E104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8" r:id="rId3"/>
    <p:sldLayoutId id="2147483665" r:id="rId4"/>
    <p:sldLayoutId id="2147483664" r:id="rId5"/>
    <p:sldLayoutId id="2147483663" r:id="rId6"/>
    <p:sldLayoutId id="2147483662" r:id="rId7"/>
    <p:sldLayoutId id="2147483661" r:id="rId8"/>
    <p:sldLayoutId id="2147483660" r:id="rId9"/>
    <p:sldLayoutId id="2147483659" r:id="rId10"/>
    <p:sldLayoutId id="2147483669" r:id="rId11"/>
    <p:sldLayoutId id="2147483670" r:id="rId12"/>
    <p:sldLayoutId id="2147483671" r:id="rId13"/>
    <p:sldLayoutId id="2147483658" r:id="rId14"/>
    <p:sldLayoutId id="2147483657" r:id="rId15"/>
    <p:sldLayoutId id="2147483656" r:id="rId16"/>
    <p:sldLayoutId id="2147483672" r:id="rId17"/>
    <p:sldLayoutId id="2147483655" r:id="rId18"/>
  </p:sldLayoutIdLst>
  <p:transition spd="slow"/>
  <p:hf hd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it-IT" sz="4000" kern="1200" cap="all">
          <a:solidFill>
            <a:srgbClr val="FFFFFF"/>
          </a:solidFill>
          <a:latin typeface="Century Gothic"/>
          <a:ea typeface=""/>
          <a:cs typeface="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entury Gothic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entury Gothic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entury Gothic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entury Gothic" pitchFamily="34" charset="0"/>
        </a:defRPr>
      </a:lvl5pPr>
      <a:lvl6pPr marL="457200" algn="r" rtl="0" eaLnBrk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entury Gothic" pitchFamily="34" charset="0"/>
        </a:defRPr>
      </a:lvl6pPr>
      <a:lvl7pPr marL="914400" algn="r" rtl="0" eaLnBrk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entury Gothic" pitchFamily="34" charset="0"/>
        </a:defRPr>
      </a:lvl7pPr>
      <a:lvl8pPr marL="1371600" algn="r" rtl="0" eaLnBrk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entury Gothic" pitchFamily="34" charset="0"/>
        </a:defRPr>
      </a:lvl8pPr>
      <a:lvl9pPr marL="1828800" algn="r" rtl="0" eaLnBrk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entury Gothic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charset="0"/>
        <a:buChar char="•"/>
        <a:defRPr lang="it-IT" sz="2200" kern="1200">
          <a:solidFill>
            <a:srgbClr val="FFFFFF"/>
          </a:solidFill>
          <a:latin typeface="Century Gothic"/>
          <a:ea typeface=""/>
          <a:cs typeface=""/>
        </a:defRPr>
      </a:lvl1pPr>
      <a:lvl2pPr marL="685800" lvl="1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it-IT" sz="2000" kern="1200">
          <a:solidFill>
            <a:srgbClr val="FFFFFF"/>
          </a:solidFill>
          <a:latin typeface="Century Gothic"/>
          <a:ea typeface=""/>
          <a:cs typeface=""/>
        </a:defRPr>
      </a:lvl2pPr>
      <a:lvl3pPr marL="1143000" lvl="2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it-IT" kern="1200">
          <a:solidFill>
            <a:srgbClr val="FFFFFF"/>
          </a:solidFill>
          <a:latin typeface="Century Gothic"/>
          <a:ea typeface=""/>
          <a:cs typeface=""/>
        </a:defRPr>
      </a:lvl3pPr>
      <a:lvl4pPr marL="1600200" lvl="3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it-IT" sz="1600" kern="1200">
          <a:solidFill>
            <a:srgbClr val="FFFFFF"/>
          </a:solidFill>
          <a:latin typeface="Century Gothic"/>
          <a:ea typeface=""/>
          <a:cs typeface=""/>
        </a:defRPr>
      </a:lvl4pPr>
      <a:lvl5pPr marL="2057400" lvl="4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it-IT" sz="1600" kern="1200">
          <a:solidFill>
            <a:srgbClr val="FFFFFF"/>
          </a:solidFill>
          <a:latin typeface="Century Gothic"/>
          <a:ea typeface=""/>
          <a:cs typeface=""/>
        </a:defRPr>
      </a:lvl5pPr>
      <a:lvl6pPr marL="2514600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it-IT" sz="1600" kern="1200">
          <a:solidFill>
            <a:srgbClr val="FFFFFF"/>
          </a:solidFill>
          <a:latin typeface="Century Gothic"/>
          <a:ea typeface=""/>
          <a:cs typeface=""/>
        </a:defRPr>
      </a:lvl6pPr>
      <a:lvl7pPr marL="2971800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it-IT" sz="1600" kern="1200">
          <a:solidFill>
            <a:srgbClr val="FFFFFF"/>
          </a:solidFill>
          <a:latin typeface="Century Gothic"/>
          <a:ea typeface=""/>
          <a:cs typeface=""/>
        </a:defRPr>
      </a:lvl7pPr>
      <a:lvl8pPr marL="3429000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it-IT" sz="1600" kern="1200">
          <a:solidFill>
            <a:srgbClr val="FFFFFF"/>
          </a:solidFill>
          <a:latin typeface="Century Gothic"/>
          <a:ea typeface=""/>
          <a:cs typeface=""/>
        </a:defRPr>
      </a:lvl8pPr>
      <a:lvl9pPr marL="3886200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it-IT" sz="1600" kern="1200">
          <a:solidFill>
            <a:srgbClr val="FFFFFF"/>
          </a:solidFill>
          <a:latin typeface="Century Gothic"/>
          <a:ea typeface=""/>
          <a:cs typeface="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/>
          <p:cNvSpPr txBox="1">
            <a:spLocks noGrp="1"/>
          </p:cNvSpPr>
          <p:nvPr>
            <p:ph type="ctrTitle"/>
          </p:nvPr>
        </p:nvSpPr>
        <p:spPr bwMode="auto">
          <a:xfrm>
            <a:off x="409575" y="1803400"/>
            <a:ext cx="11572875" cy="1825625"/>
          </a:xfrm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r>
              <a:rPr sz="5400" b="1" cap="none" smtClean="0">
                <a:latin typeface="Century Gothic" pitchFamily="34" charset="0"/>
              </a:rPr>
              <a:t>NASCONO I CPIA</a:t>
            </a:r>
            <a:r>
              <a:rPr sz="5400" cap="none" smtClean="0">
                <a:latin typeface="Century Gothic" pitchFamily="34" charset="0"/>
              </a:rPr>
              <a:t> </a:t>
            </a:r>
            <a:br>
              <a:rPr sz="5400" cap="none" smtClean="0">
                <a:latin typeface="Century Gothic" pitchFamily="34" charset="0"/>
              </a:rPr>
            </a:br>
            <a:r>
              <a:rPr sz="5400" cap="none" smtClean="0">
                <a:latin typeface="Century Gothic" pitchFamily="34" charset="0"/>
              </a:rPr>
              <a:t/>
            </a:r>
            <a:br>
              <a:rPr sz="5400" cap="none" smtClean="0">
                <a:latin typeface="Century Gothic" pitchFamily="34" charset="0"/>
              </a:rPr>
            </a:br>
            <a:r>
              <a:rPr sz="2800" b="1" cap="none" smtClean="0">
                <a:latin typeface="Calibri" pitchFamily="34" charset="0"/>
              </a:rPr>
              <a:t>-   DPR 263/2012</a:t>
            </a:r>
            <a:br>
              <a:rPr sz="2800" b="1" cap="none" smtClean="0">
                <a:latin typeface="Calibri" pitchFamily="34" charset="0"/>
              </a:rPr>
            </a:br>
            <a:r>
              <a:rPr sz="2800" b="1" cap="none" smtClean="0">
                <a:latin typeface="Calibri" pitchFamily="34" charset="0"/>
              </a:rPr>
              <a:t>-   CIRCOLARE 36 DEL 10  APRILE 2014</a:t>
            </a:r>
            <a:br>
              <a:rPr sz="2800" b="1" cap="none" smtClean="0">
                <a:latin typeface="Calibri" pitchFamily="34" charset="0"/>
              </a:rPr>
            </a:br>
            <a:r>
              <a:rPr sz="2800" b="1" cap="none" smtClean="0">
                <a:latin typeface="Calibri" pitchFamily="34" charset="0"/>
              </a:rPr>
              <a:t>-   LINEE GUIDA PER IL PASSAGGIO AL NUOVO ORDINAMENTO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USR - LIGURIA claudia nosenghi</a:t>
            </a:r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34546D-00D9-48DC-8188-8EE285C99C1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0723" name="Titolo 1"/>
          <p:cNvSpPr txBox="1">
            <a:spLocks noGrp="1"/>
          </p:cNvSpPr>
          <p:nvPr>
            <p:ph type="title"/>
          </p:nvPr>
        </p:nvSpPr>
        <p:spPr bwMode="auto">
          <a:xfrm>
            <a:off x="0" y="763588"/>
            <a:ext cx="11861800" cy="1293812"/>
          </a:xfrm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r>
              <a:rPr sz="2400" b="1" cap="none" smtClean="0">
                <a:latin typeface="Century Gothic" pitchFamily="34" charset="0"/>
              </a:rPr>
              <a:t>CPIA PREVISTI DA DELIBERA REGIONALE PER I QUALI SI PROVVEDA A:</a:t>
            </a:r>
            <a:r>
              <a:rPr sz="2800" cap="none" smtClean="0">
                <a:latin typeface="Century Gothic" pitchFamily="34" charset="0"/>
              </a:rPr>
              <a:t> </a:t>
            </a:r>
          </a:p>
        </p:txBody>
      </p:sp>
      <p:pic>
        <p:nvPicPr>
          <p:cNvPr id="30724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79600" y="2473325"/>
            <a:ext cx="9742488" cy="606425"/>
          </a:xfrm>
        </p:spPr>
      </p:pic>
      <p:pic>
        <p:nvPicPr>
          <p:cNvPr id="30725" name="Immagin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9600" y="3327400"/>
            <a:ext cx="974248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Immagin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9600" y="4240213"/>
            <a:ext cx="9742488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Immagin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79600" y="5232400"/>
            <a:ext cx="49069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USR - LIGURIA claudia nosenghi</a:t>
            </a:r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26DF47-C919-4D09-ABE6-0DDD9E725BB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1747" name="Titolo 1"/>
          <p:cNvSpPr txBox="1">
            <a:spLocks noGrp="1"/>
          </p:cNvSpPr>
          <p:nvPr>
            <p:ph type="title"/>
          </p:nvPr>
        </p:nvSpPr>
        <p:spPr bwMode="auto"/>
        <p:txBody>
          <a:bodyPr numCol="1">
            <a:prstTxWarp prst="textNoShape">
              <a:avLst/>
            </a:prstTxWarp>
          </a:bodyPr>
          <a:lstStyle/>
          <a:p>
            <a:pPr eaLnBrk="1" hangingPunct="1"/>
            <a:r>
              <a:rPr sz="2800" b="1" cap="none" smtClean="0">
                <a:latin typeface="Century Gothic" pitchFamily="34" charset="0"/>
              </a:rPr>
              <a:t>QUANTI ISCRITTI:</a:t>
            </a:r>
          </a:p>
        </p:txBody>
      </p:sp>
      <p:pic>
        <p:nvPicPr>
          <p:cNvPr id="31748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1225" y="3213100"/>
            <a:ext cx="10820400" cy="2808288"/>
          </a:xfrm>
        </p:spPr>
      </p:pic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6959600" y="1628775"/>
            <a:ext cx="4968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>
              <a:spcBef>
                <a:spcPct val="50000"/>
              </a:spcBef>
            </a:pPr>
            <a:r>
              <a:rPr lang="it-IT" sz="3200" b="1">
                <a:solidFill>
                  <a:schemeClr val="bg1"/>
                </a:solidFill>
              </a:rPr>
              <a:t>400 e/o 600</a:t>
            </a:r>
            <a:r>
              <a:rPr lang="it-IT" sz="240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USR - LIGURIA claudia nosenghi</a:t>
            </a:r>
          </a:p>
        </p:txBody>
      </p:sp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C47E84-FB7C-4ABA-B82D-6FC5FA9B87D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2771" name="Titolo 1"/>
          <p:cNvSpPr txBox="1">
            <a:spLocks noGrp="1"/>
          </p:cNvSpPr>
          <p:nvPr>
            <p:ph type="title"/>
          </p:nvPr>
        </p:nvSpPr>
        <p:spPr bwMode="auto"/>
        <p:txBody>
          <a:bodyPr numCol="1">
            <a:prstTxWarp prst="textNoShape">
              <a:avLst/>
            </a:prstTxWarp>
          </a:bodyPr>
          <a:lstStyle/>
          <a:p>
            <a:pPr eaLnBrk="1" hangingPunct="1"/>
            <a:r>
              <a:rPr sz="2800" b="1" cap="none" smtClean="0">
                <a:latin typeface="Century Gothic" pitchFamily="34" charset="0"/>
              </a:rPr>
              <a:t>ISCRITTI AI CORSI ISTITUZIONALI CTP DI GENOVA A.S. 2013/14 </a:t>
            </a:r>
          </a:p>
        </p:txBody>
      </p:sp>
      <p:pic>
        <p:nvPicPr>
          <p:cNvPr id="32772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8213" y="1484313"/>
            <a:ext cx="6696075" cy="3517900"/>
          </a:xfrm>
        </p:spPr>
      </p:pic>
      <p:sp>
        <p:nvSpPr>
          <p:cNvPr id="32773" name="Rettangolo 4"/>
          <p:cNvSpPr>
            <a:spLocks noChangeArrowheads="1"/>
          </p:cNvSpPr>
          <p:nvPr/>
        </p:nvSpPr>
        <p:spPr bwMode="auto">
          <a:xfrm>
            <a:off x="4583113" y="4797425"/>
            <a:ext cx="69135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it-IT" sz="2800" b="1">
                <a:solidFill>
                  <a:srgbClr val="FFFFFF"/>
                </a:solidFill>
              </a:rPr>
              <a:t>TOTALE ISCRITTI CTP </a:t>
            </a:r>
            <a:r>
              <a:rPr lang="it-IT" sz="3200" b="1">
                <a:solidFill>
                  <a:srgbClr val="FFFFFF"/>
                </a:solidFill>
              </a:rPr>
              <a:t>1667</a:t>
            </a:r>
          </a:p>
        </p:txBody>
      </p:sp>
      <p:sp>
        <p:nvSpPr>
          <p:cNvPr id="32774" name="Rettangolo 4"/>
          <p:cNvSpPr>
            <a:spLocks noChangeArrowheads="1"/>
          </p:cNvSpPr>
          <p:nvPr/>
        </p:nvSpPr>
        <p:spPr bwMode="auto">
          <a:xfrm>
            <a:off x="6816725" y="5876925"/>
            <a:ext cx="4433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>
                <a:solidFill>
                  <a:srgbClr val="FFFFFF"/>
                </a:solidFill>
              </a:rPr>
              <a:t>ISCRITTI AI SERALI </a:t>
            </a:r>
            <a:r>
              <a:rPr lang="it-IT" sz="280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it-IT" sz="2800" b="1">
                <a:solidFill>
                  <a:srgbClr val="FFFFFF"/>
                </a:solidFill>
              </a:rPr>
              <a:t>1848</a:t>
            </a:r>
            <a:endParaRPr lang="it-IT" sz="2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USR - LIGURIA claudia nosenghi</a:t>
            </a:r>
          </a:p>
        </p:txBody>
      </p:sp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5E9B7C-A4E6-4860-A5F5-20B3D063760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3795" name="Titolo 1"/>
          <p:cNvSpPr txBox="1">
            <a:spLocks noGrp="1"/>
          </p:cNvSpPr>
          <p:nvPr>
            <p:ph type="title"/>
          </p:nvPr>
        </p:nvSpPr>
        <p:spPr bwMode="auto"/>
        <p:txBody>
          <a:bodyPr numCol="1">
            <a:prstTxWarp prst="textNoShape">
              <a:avLst/>
            </a:prstTxWarp>
          </a:bodyPr>
          <a:lstStyle/>
          <a:p>
            <a:pPr eaLnBrk="1" hangingPunct="1"/>
            <a:r>
              <a:rPr sz="2800" b="1" cap="none" smtClean="0">
                <a:latin typeface="Century Gothic" pitchFamily="34" charset="0"/>
              </a:rPr>
              <a:t>ISCRITTI AI CORSI ISTITUZIONALI CTP DI IMPERIA A.S. 2013/14</a:t>
            </a:r>
            <a:r>
              <a:rPr cap="none" smtClean="0">
                <a:latin typeface="Century Gothic" pitchFamily="34" charset="0"/>
              </a:rPr>
              <a:t> </a:t>
            </a:r>
          </a:p>
        </p:txBody>
      </p:sp>
      <p:sp>
        <p:nvSpPr>
          <p:cNvPr id="33796" name="Rettangolo 3"/>
          <p:cNvSpPr>
            <a:spLocks noChangeArrowheads="1"/>
          </p:cNvSpPr>
          <p:nvPr/>
        </p:nvSpPr>
        <p:spPr bwMode="auto">
          <a:xfrm>
            <a:off x="7104063" y="4724400"/>
            <a:ext cx="4117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>
                <a:solidFill>
                  <a:srgbClr val="FFFFFF"/>
                </a:solidFill>
              </a:rPr>
              <a:t>ISCRITTI AI SERALI </a:t>
            </a:r>
            <a:r>
              <a:rPr lang="it-IT" sz="280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it-IT" sz="2800" b="1">
                <a:solidFill>
                  <a:srgbClr val="FFFFFF"/>
                </a:solidFill>
              </a:rPr>
              <a:t>46</a:t>
            </a:r>
            <a:r>
              <a:rPr lang="it-IT" sz="2800">
                <a:solidFill>
                  <a:srgbClr val="FFFFFF"/>
                </a:solidFill>
                <a:latin typeface="Calibri" pitchFamily="34" charset="0"/>
              </a:rPr>
              <a:t> </a:t>
            </a:r>
          </a:p>
        </p:txBody>
      </p:sp>
      <p:graphicFrame>
        <p:nvGraphicFramePr>
          <p:cNvPr id="33821" name="Group 29"/>
          <p:cNvGraphicFramePr>
            <a:graphicFrameLocks noGrp="1"/>
          </p:cNvGraphicFramePr>
          <p:nvPr/>
        </p:nvGraphicFramePr>
        <p:xfrm>
          <a:off x="623888" y="1341438"/>
          <a:ext cx="8313737" cy="3159125"/>
        </p:xfrm>
        <a:graphic>
          <a:graphicData uri="http://schemas.openxmlformats.org/drawingml/2006/table">
            <a:tbl>
              <a:tblPr/>
              <a:tblGrid>
                <a:gridCol w="3744912"/>
                <a:gridCol w="4568825"/>
              </a:tblGrid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I. C. Boine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154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I. C. Boine I - Carceri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I. C. S.Remo Levante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177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I. C. S.Remo - Carceri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I. C Biancheri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111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TOTALE IMPERIA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487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USR - LIGURIA claudia nosenghi</a:t>
            </a:r>
          </a:p>
        </p:txBody>
      </p:sp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52F083-E864-43DB-BBEB-E780D2F2911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t>Iscritti ai corsi istituzionali ctp di LA SPEZIA a.s. 2013/14 </a:t>
            </a:r>
          </a:p>
        </p:txBody>
      </p:sp>
      <p:pic>
        <p:nvPicPr>
          <p:cNvPr id="34820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03388" y="2060575"/>
            <a:ext cx="9577387" cy="3768725"/>
          </a:xfrm>
        </p:spPr>
      </p:pic>
      <p:sp>
        <p:nvSpPr>
          <p:cNvPr id="34821" name="Rettangolo 3"/>
          <p:cNvSpPr>
            <a:spLocks noChangeArrowheads="1"/>
          </p:cNvSpPr>
          <p:nvPr/>
        </p:nvSpPr>
        <p:spPr bwMode="auto">
          <a:xfrm>
            <a:off x="6445250" y="5962650"/>
            <a:ext cx="42545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>
                <a:solidFill>
                  <a:srgbClr val="FFFFFF"/>
                </a:solidFill>
              </a:rPr>
              <a:t>ISCRITTI AI SERALI </a:t>
            </a:r>
            <a:r>
              <a:rPr lang="it-IT" sz="280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it-IT" sz="2800" b="1">
                <a:solidFill>
                  <a:srgbClr val="FFFFFF"/>
                </a:solidFill>
              </a:rPr>
              <a:t>412</a:t>
            </a:r>
            <a:endParaRPr lang="it-IT" sz="2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USR - LIGURIA claudia nosenghi</a:t>
            </a:r>
          </a:p>
        </p:txBody>
      </p:sp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047A53-9A25-4261-952A-B8D6B0B9F2F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5843" name="Titolo 1"/>
          <p:cNvSpPr txBox="1">
            <a:spLocks noGrp="1"/>
          </p:cNvSpPr>
          <p:nvPr>
            <p:ph type="title"/>
          </p:nvPr>
        </p:nvSpPr>
        <p:spPr bwMode="auto"/>
        <p:txBody>
          <a:bodyPr numCol="1">
            <a:prstTxWarp prst="textNoShape">
              <a:avLst/>
            </a:prstTxWarp>
          </a:bodyPr>
          <a:lstStyle/>
          <a:p>
            <a:pPr eaLnBrk="1" hangingPunct="1"/>
            <a:r>
              <a:rPr sz="2800" cap="none" smtClean="0">
                <a:latin typeface="Century Gothic" pitchFamily="34" charset="0"/>
              </a:rPr>
              <a:t>ISCRITTI AI CORSI ISTITUZIONALI CTP DI SAVONA A.S. 2013/14</a:t>
            </a:r>
            <a:r>
              <a:rPr cap="none" smtClean="0">
                <a:latin typeface="Century Gothic" pitchFamily="34" charset="0"/>
              </a:rPr>
              <a:t> </a:t>
            </a:r>
          </a:p>
        </p:txBody>
      </p:sp>
      <p:sp>
        <p:nvSpPr>
          <p:cNvPr id="35844" name="Rettangolo 3"/>
          <p:cNvSpPr>
            <a:spLocks noChangeArrowheads="1"/>
          </p:cNvSpPr>
          <p:nvPr/>
        </p:nvSpPr>
        <p:spPr bwMode="auto">
          <a:xfrm>
            <a:off x="6597650" y="6115050"/>
            <a:ext cx="40544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>
                <a:solidFill>
                  <a:srgbClr val="FFFFFF"/>
                </a:solidFill>
              </a:rPr>
              <a:t>ISCRITTI AI SERALI </a:t>
            </a:r>
            <a:r>
              <a:rPr lang="it-IT" sz="280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it-IT" sz="2800" b="1">
                <a:solidFill>
                  <a:srgbClr val="FFFFFF"/>
                </a:solidFill>
              </a:rPr>
              <a:t>87</a:t>
            </a:r>
            <a:endParaRPr lang="it-IT" sz="280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35869" name="Group 29"/>
          <p:cNvGraphicFramePr>
            <a:graphicFrameLocks noGrp="1"/>
          </p:cNvGraphicFramePr>
          <p:nvPr/>
        </p:nvGraphicFramePr>
        <p:xfrm>
          <a:off x="911225" y="1484313"/>
          <a:ext cx="7888288" cy="3844925"/>
        </p:xfrm>
        <a:graphic>
          <a:graphicData uri="http://schemas.openxmlformats.org/drawingml/2006/table">
            <a:tbl>
              <a:tblPr/>
              <a:tblGrid>
                <a:gridCol w="6121400"/>
                <a:gridCol w="1766888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I.C.Finale Ligure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115</a:t>
                      </a:r>
                      <a:endParaRPr kumimoji="0" lang="it-IT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I. C. Savona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  <a:endParaRPr kumimoji="0" lang="it-IT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I.C. Savona 2- Carceri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  <a:endParaRPr kumimoji="0" lang="it-IT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I. C. Albenga 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92</a:t>
                      </a:r>
                      <a:endParaRPr kumimoji="0" lang="it-IT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I.C.   Cairo M.Notte  </a:t>
                      </a:r>
                      <a:r>
                        <a:rPr kumimoji="0" lang="it-IT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(ora 111)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83</a:t>
                      </a:r>
                      <a:endParaRPr kumimoji="0" lang="it-IT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TOTALE SAVONA</a:t>
                      </a:r>
                      <a:endParaRPr kumimoji="0" lang="it-IT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405</a:t>
                      </a:r>
                      <a:endParaRPr kumimoji="0" lang="it-IT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USR - LIGURIA claudia nosenghi</a:t>
            </a:r>
          </a:p>
        </p:txBody>
      </p:sp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4C141C-CC63-4DAF-8486-1706ED6C099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t>DIMENSIONI OTTIMALI DEI CPIA</a:t>
            </a:r>
          </a:p>
        </p:txBody>
      </p:sp>
      <p:sp>
        <p:nvSpPr>
          <p:cNvPr id="36868" name="CasellaDiTesto 5"/>
          <p:cNvSpPr txBox="1">
            <a:spLocks noChangeArrowheads="1"/>
          </p:cNvSpPr>
          <p:nvPr/>
        </p:nvSpPr>
        <p:spPr bwMode="auto">
          <a:xfrm>
            <a:off x="982663" y="1843088"/>
            <a:ext cx="10523537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ct val="100000"/>
              <a:buFont typeface="Calibri Light"/>
              <a:buAutoNum type="arabicPeriod"/>
            </a:pPr>
            <a:r>
              <a:rPr lang="it-IT" sz="2800">
                <a:solidFill>
                  <a:srgbClr val="FFFFFF"/>
                </a:solidFill>
                <a:latin typeface="Calibri" pitchFamily="34" charset="0"/>
              </a:rPr>
              <a:t>Incidenza percentuale della popolazione adulta e livello di istruzione</a:t>
            </a:r>
          </a:p>
          <a:p>
            <a:pPr marL="342900" indent="-342900">
              <a:buSzPct val="100000"/>
              <a:buFont typeface="Calibri Light"/>
              <a:buAutoNum type="arabicPeriod"/>
            </a:pPr>
            <a:r>
              <a:rPr lang="it-IT" sz="2800">
                <a:solidFill>
                  <a:srgbClr val="FFFFFF"/>
                </a:solidFill>
                <a:latin typeface="Calibri" pitchFamily="34" charset="0"/>
              </a:rPr>
              <a:t>Incidenza percentuale  della dispersione scolastica</a:t>
            </a:r>
          </a:p>
          <a:p>
            <a:pPr marL="342900" indent="-342900">
              <a:buSzPct val="100000"/>
              <a:buFont typeface="Calibri Light"/>
              <a:buAutoNum type="arabicPeriod"/>
            </a:pPr>
            <a:r>
              <a:rPr lang="it-IT" sz="2800">
                <a:solidFill>
                  <a:srgbClr val="FFFFFF"/>
                </a:solidFill>
                <a:latin typeface="Calibri" pitchFamily="34" charset="0"/>
              </a:rPr>
              <a:t>Incidenza percentuale dei NEET e dei cittadini non comunitari</a:t>
            </a:r>
          </a:p>
          <a:p>
            <a:pPr marL="342900" indent="-342900">
              <a:buSzPct val="100000"/>
              <a:buFont typeface="Calibri Light"/>
              <a:buAutoNum type="arabicPeriod"/>
            </a:pPr>
            <a:r>
              <a:rPr lang="it-IT" sz="2800">
                <a:solidFill>
                  <a:srgbClr val="FFFFFF"/>
                </a:solidFill>
                <a:latin typeface="Calibri" pitchFamily="34" charset="0"/>
              </a:rPr>
              <a:t>Caratteristiche demografiche, orografiche, economiche e socioculturali dell’area territoriale</a:t>
            </a:r>
          </a:p>
          <a:p>
            <a:pPr marL="342900" indent="-342900">
              <a:buSzPct val="100000"/>
              <a:buFont typeface="Calibri Light"/>
              <a:buAutoNum type="arabicPeriod"/>
            </a:pPr>
            <a:endParaRPr lang="it-IT" sz="28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36869" name="Immagin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5550" y="4437063"/>
            <a:ext cx="8640763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USR - LIGURIA claudia nosenghi</a:t>
            </a:r>
          </a:p>
        </p:txBody>
      </p:sp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8343FD-049C-4170-845C-3D3BF5D5931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7891" name="Titolo 1"/>
          <p:cNvSpPr txBox="1">
            <a:spLocks noGrp="1"/>
          </p:cNvSpPr>
          <p:nvPr>
            <p:ph type="title"/>
          </p:nvPr>
        </p:nvSpPr>
        <p:spPr bwMode="auto">
          <a:xfrm>
            <a:off x="655638" y="0"/>
            <a:ext cx="10841037" cy="1527175"/>
          </a:xfrm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r>
              <a:rPr sz="3600" cap="none" smtClean="0">
                <a:latin typeface="Century Gothic" pitchFamily="34" charset="0"/>
              </a:rPr>
              <a:t>DOTAZIONE ORGANICO DOCENTI 2014-15</a:t>
            </a:r>
            <a:br>
              <a:rPr sz="3600" cap="none" smtClean="0">
                <a:latin typeface="Century Gothic" pitchFamily="34" charset="0"/>
              </a:rPr>
            </a:br>
            <a:r>
              <a:rPr sz="3600" b="1" cap="none" smtClean="0">
                <a:latin typeface="Century Gothic" pitchFamily="34" charset="0"/>
              </a:rPr>
              <a:t>LE STESSE DEL 13-14</a:t>
            </a:r>
          </a:p>
        </p:txBody>
      </p:sp>
      <p:pic>
        <p:nvPicPr>
          <p:cNvPr id="37892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3888" y="1557338"/>
            <a:ext cx="5559425" cy="592137"/>
          </a:xfrm>
        </p:spPr>
      </p:pic>
      <p:sp>
        <p:nvSpPr>
          <p:cNvPr id="37893" name="Rectangle 8"/>
          <p:cNvSpPr>
            <a:spLocks noChangeArrowheads="1"/>
          </p:cNvSpPr>
          <p:nvPr/>
        </p:nvSpPr>
        <p:spPr bwMode="auto">
          <a:xfrm>
            <a:off x="1127125" y="2384425"/>
            <a:ext cx="108013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chemeClr val="bg1"/>
                </a:solidFill>
              </a:rPr>
              <a:t>I docenti in servizio nell’a.s. 2013/2014 presso i C.T.P. che nell’a.s. 2014/2015 sono ricondotti nei CPIA, permangono in servizio presso i C.T.P. medesimi, e le dotazioni organiche per l’istruzione degli adulti rimangono confermate nelle quantità previste nell’a.s. 2013/2014. </a:t>
            </a:r>
          </a:p>
          <a:p>
            <a:r>
              <a:rPr lang="it-IT" sz="2400">
                <a:solidFill>
                  <a:schemeClr val="bg1"/>
                </a:solidFill>
              </a:rPr>
              <a:t>Per quanto riguarda i percorsi di secondo livello (ex-corsi serali), che rimangono incardinati presso gli istituti di secondo grado, la prevista riduzione dei quadri orari, il cui monte ore sarà pari al 70% dei corrispondenti corsi diurni, non competerà riduzione alla dotazione organica e le eventuali economie potranno essere utilizzate prioritariamente per lo sviluppo dei percorsi di secondo livello e in via subordinata per altre esigenze delle istituzioni di secondo grado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piè di pagin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USR - LIGURIA claudia nosenghi</a:t>
            </a:r>
          </a:p>
        </p:txBody>
      </p:sp>
      <p:sp>
        <p:nvSpPr>
          <p:cNvPr id="38915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C1EDBB-C3F1-4E5E-B004-DFA2E6602F4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8916" name="Text Box 2"/>
          <p:cNvSpPr txBox="1">
            <a:spLocks noGrp="1"/>
          </p:cNvSpPr>
          <p:nvPr>
            <p:ph type="title"/>
          </p:nvPr>
        </p:nvSpPr>
        <p:spPr bwMode="auto"/>
        <p:txBody>
          <a:bodyPr numCol="1">
            <a:prstTxWarp prst="textNoShape">
              <a:avLst/>
            </a:prstTxWarp>
          </a:bodyPr>
          <a:lstStyle/>
          <a:p>
            <a:r>
              <a:rPr cap="none" smtClean="0">
                <a:latin typeface="Century Gothic" pitchFamily="34" charset="0"/>
              </a:rPr>
              <a:t>CTP SCUOLE PER STRANIERI?</a:t>
            </a:r>
          </a:p>
        </p:txBody>
      </p:sp>
      <p:graphicFrame>
        <p:nvGraphicFramePr>
          <p:cNvPr id="46232" name="Group 152"/>
          <p:cNvGraphicFramePr>
            <a:graphicFrameLocks noGrp="1"/>
          </p:cNvGraphicFramePr>
          <p:nvPr>
            <p:ph idx="1"/>
          </p:nvPr>
        </p:nvGraphicFramePr>
        <p:xfrm>
          <a:off x="685800" y="2193925"/>
          <a:ext cx="10820400" cy="4024313"/>
        </p:xfrm>
        <a:graphic>
          <a:graphicData uri="http://schemas.openxmlformats.org/drawingml/2006/table">
            <a:tbl>
              <a:tblPr/>
              <a:tblGrid>
                <a:gridCol w="3128963"/>
                <a:gridCol w="3671887"/>
                <a:gridCol w="2057400"/>
                <a:gridCol w="1962150"/>
              </a:tblGrid>
              <a:tr h="1147763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TOTALE ISCRITTI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 CUI STRANIERI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TOLALE GENOVA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1672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1544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92,34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TOTALE IMPERIA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487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462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94,87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TOTALE LA SPEZIA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750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724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96,53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TOTALE SAVONA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405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379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93,58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TOTALE LIGURIA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3314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3109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93,81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2"/>
          <p:cNvSpPr txBox="1">
            <a:spLocks noGrp="1"/>
          </p:cNvSpPr>
          <p:nvPr>
            <p:ph type="title"/>
          </p:nvPr>
        </p:nvSpPr>
        <p:spPr bwMode="auto">
          <a:xfrm>
            <a:off x="1895475" y="333375"/>
            <a:ext cx="10296525" cy="860425"/>
          </a:xfrm>
        </p:spPr>
        <p:txBody>
          <a:bodyPr numCol="1">
            <a:prstTxWarp prst="textNoShape">
              <a:avLst/>
            </a:prstTxWarp>
          </a:bodyPr>
          <a:lstStyle/>
          <a:p>
            <a:pPr algn="l"/>
            <a:r>
              <a:rPr sz="2800" b="1" cap="none" smtClean="0">
                <a:latin typeface="Century Gothic" pitchFamily="34" charset="0"/>
              </a:rPr>
              <a:t>Gli interventi auspicabili per l’OCSE </a:t>
            </a:r>
            <a:br>
              <a:rPr sz="2800" b="1" cap="none" smtClean="0">
                <a:latin typeface="Century Gothic" pitchFamily="34" charset="0"/>
              </a:rPr>
            </a:br>
            <a:r>
              <a:rPr sz="2800" b="1" cap="none" smtClean="0">
                <a:latin typeface="Century Gothic" pitchFamily="34" charset="0"/>
              </a:rPr>
              <a:t>(Organizzazione Comunitaria per lo Sviluppo Economico</a:t>
            </a:r>
            <a:r>
              <a:rPr sz="3600" cap="none" smtClean="0">
                <a:latin typeface="Century Gothic" pitchFamily="34" charset="0"/>
              </a:rPr>
              <a:t>) </a:t>
            </a:r>
          </a:p>
        </p:txBody>
      </p:sp>
      <p:sp>
        <p:nvSpPr>
          <p:cNvPr id="39938" name="Text Box 3"/>
          <p:cNvSpPr txBox="1">
            <a:spLocks noGrp="1"/>
          </p:cNvSpPr>
          <p:nvPr>
            <p:ph type="body" idx="1"/>
          </p:nvPr>
        </p:nvSpPr>
        <p:spPr>
          <a:xfrm>
            <a:off x="479425" y="2133600"/>
            <a:ext cx="11520488" cy="4724400"/>
          </a:xfrm>
        </p:spPr>
        <p:txBody>
          <a:bodyPr/>
          <a:lstStyle/>
          <a:p>
            <a:r>
              <a:rPr smtClean="0">
                <a:latin typeface="Century Gothic" pitchFamily="34" charset="0"/>
              </a:rPr>
              <a:t> stringere patti di collaborazione con le parti sociali </a:t>
            </a:r>
          </a:p>
          <a:p>
            <a:r>
              <a:rPr smtClean="0">
                <a:latin typeface="Century Gothic" pitchFamily="34" charset="0"/>
              </a:rPr>
              <a:t>collaborare in maniera coerente con i servizi sociali, sanitari,agenzie di collocamento e volontariato. </a:t>
            </a:r>
          </a:p>
          <a:p>
            <a:r>
              <a:rPr smtClean="0">
                <a:latin typeface="Century Gothic" pitchFamily="34" charset="0"/>
              </a:rPr>
              <a:t> connessione fra apprendimento e lavoro: arricchire e rendere flessibili i percorsi formativi che possano facilitare la connessione con il mondo del lavoro</a:t>
            </a:r>
          </a:p>
          <a:p>
            <a:r>
              <a:rPr smtClean="0">
                <a:latin typeface="Century Gothic" pitchFamily="34" charset="0"/>
              </a:rPr>
              <a:t>incentivare la formazione a distanza  </a:t>
            </a:r>
          </a:p>
          <a:p>
            <a:r>
              <a:rPr smtClean="0">
                <a:latin typeface="Century Gothic" pitchFamily="34" charset="0"/>
              </a:rPr>
              <a:t>potenziare i sistemi di orientamento formativo </a:t>
            </a:r>
          </a:p>
          <a:p>
            <a:r>
              <a:rPr smtClean="0">
                <a:latin typeface="Century Gothic" pitchFamily="34" charset="0"/>
              </a:rPr>
              <a:t>riconoscere l’importanza della formazione per adulti non professionale per la </a:t>
            </a:r>
          </a:p>
          <a:p>
            <a:r>
              <a:rPr smtClean="0">
                <a:latin typeface="Century Gothic" pitchFamily="34" charset="0"/>
              </a:rPr>
              <a:t>coesione e la partecipazione sociale </a:t>
            </a:r>
          </a:p>
          <a:p>
            <a:endParaRPr smtClean="0">
              <a:latin typeface="Century Gothic" pitchFamily="34" charset="0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600928-28F7-4399-933F-83285061F14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2531" name="Titolo 1"/>
          <p:cNvSpPr txBox="1">
            <a:spLocks noGrp="1"/>
          </p:cNvSpPr>
          <p:nvPr>
            <p:ph type="title"/>
          </p:nvPr>
        </p:nvSpPr>
        <p:spPr bwMode="auto">
          <a:xfrm>
            <a:off x="1631950" y="0"/>
            <a:ext cx="9294813" cy="1293813"/>
          </a:xfrm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r>
              <a:rPr sz="3600" b="1" cap="none" smtClean="0">
                <a:latin typeface="Century Gothic" pitchFamily="34" charset="0"/>
              </a:rPr>
              <a:t>SI </a:t>
            </a:r>
            <a:r>
              <a:rPr sz="3600" b="1" i="1" cap="none" smtClean="0">
                <a:latin typeface="Century Gothic" pitchFamily="34" charset="0"/>
              </a:rPr>
              <a:t>AVVICINA</a:t>
            </a:r>
            <a:r>
              <a:rPr sz="3600" b="1" cap="none" smtClean="0">
                <a:latin typeface="Century Gothic" pitchFamily="34" charset="0"/>
              </a:rPr>
              <a:t> LA NASCITA DEI CPIA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479425" y="908050"/>
            <a:ext cx="1101725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 b="1">
                <a:solidFill>
                  <a:schemeClr val="bg1"/>
                </a:solidFill>
              </a:rPr>
              <a:t>2014 - 15  attivazione dei CPIA, dove non fosse possibile l’attivazione si valuterà la possibilità di attivare i progetti assistiti </a:t>
            </a:r>
          </a:p>
          <a:p>
            <a:pPr>
              <a:spcBef>
                <a:spcPct val="50000"/>
              </a:spcBef>
            </a:pPr>
            <a:r>
              <a:rPr lang="it-IT" sz="2000" b="1">
                <a:solidFill>
                  <a:schemeClr val="bg1"/>
                </a:solidFill>
              </a:rPr>
              <a:t>(nota MIUR n. 4241/DGIFTS del 31/ 7 / 2013)</a:t>
            </a:r>
          </a:p>
        </p:txBody>
      </p:sp>
      <p:pic>
        <p:nvPicPr>
          <p:cNvPr id="22533" name="Segnaposto contenuto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3" y="2997200"/>
            <a:ext cx="108204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Immagin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9650" y="4221163"/>
            <a:ext cx="9288463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USR - LIGURIA claudia nosenghi</a:t>
            </a:r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8FB31C-86F9-4643-9C92-5DC66ED7115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3555" name="Text Box 2"/>
          <p:cNvSpPr txBox="1">
            <a:spLocks noGrp="1"/>
          </p:cNvSpPr>
          <p:nvPr>
            <p:ph type="title"/>
          </p:nvPr>
        </p:nvSpPr>
        <p:spPr bwMode="auto"/>
        <p:txBody>
          <a:bodyPr numCol="1">
            <a:prstTxWarp prst="textNoShape">
              <a:avLst/>
            </a:prstTxWarp>
          </a:bodyPr>
          <a:lstStyle/>
          <a:p>
            <a:r>
              <a:rPr cap="none" smtClean="0">
                <a:latin typeface="Century Gothic" pitchFamily="34" charset="0"/>
              </a:rPr>
              <a:t>COSA SONO I CPIA</a:t>
            </a:r>
          </a:p>
        </p:txBody>
      </p:sp>
      <p:sp>
        <p:nvSpPr>
          <p:cNvPr id="23556" name="Rettangolo 3"/>
          <p:cNvSpPr txBox="1">
            <a:spLocks noGrp="1" noChangeArrowheads="1"/>
          </p:cNvSpPr>
          <p:nvPr>
            <p:ph type="body" idx="1"/>
          </p:nvPr>
        </p:nvSpPr>
        <p:spPr>
          <a:xfrm>
            <a:off x="695325" y="4149725"/>
            <a:ext cx="11171238" cy="2068513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sz="2400" b="1" smtClean="0">
                <a:solidFill>
                  <a:schemeClr val="tx1"/>
                </a:solidFill>
                <a:latin typeface="Calibri" pitchFamily="34" charset="0"/>
              </a:rPr>
              <a:t>LINEE GUIDA: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sz="2400" smtClean="0">
                <a:solidFill>
                  <a:schemeClr val="tx1"/>
                </a:solidFill>
                <a:latin typeface="Calibri" pitchFamily="34" charset="0"/>
              </a:rPr>
              <a:t>I Centri costituiscono una tipologia di istituzione scolastica autonoma, dotata di uno specifico assetto didattico e organizzativo, articolata in reti territoriali di servizio, di norma su base provinciale, nel rispetto della programmazione regionale e dimensionata secondo i criteri e i parametri definiti ai sensi della normativa vigente e con l’osservanza dei vincoli stabiliti per la finanza pubblica.</a:t>
            </a: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4367213" y="2133600"/>
            <a:ext cx="66579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>
                <a:solidFill>
                  <a:srgbClr val="FFFFFF"/>
                </a:solidFill>
              </a:rPr>
              <a:t>Una istituzione scolastica autonoma</a:t>
            </a:r>
          </a:p>
          <a:p>
            <a:r>
              <a:rPr lang="it-IT" sz="3200">
                <a:solidFill>
                  <a:srgbClr val="FFFFFF"/>
                </a:solidFill>
              </a:rPr>
              <a:t>Una rete territoriale di servizio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USR - LIGURIA claudia nosenghi</a:t>
            </a: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ACDDAD-2CF7-4AA4-B9A3-0E47999E940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4579" name="Titolo 1"/>
          <p:cNvSpPr txBox="1">
            <a:spLocks noGrp="1"/>
          </p:cNvSpPr>
          <p:nvPr>
            <p:ph type="title"/>
          </p:nvPr>
        </p:nvSpPr>
        <p:spPr bwMode="auto"/>
        <p:txBody>
          <a:bodyPr numCol="1">
            <a:prstTxWarp prst="textNoShape">
              <a:avLst/>
            </a:prstTxWarp>
          </a:bodyPr>
          <a:lstStyle/>
          <a:p>
            <a:pPr eaLnBrk="1" hangingPunct="1"/>
            <a:r>
              <a:rPr cap="none" smtClean="0">
                <a:latin typeface="Century Gothic" pitchFamily="34" charset="0"/>
              </a:rPr>
              <a:t>quindi:</a:t>
            </a:r>
          </a:p>
        </p:txBody>
      </p:sp>
      <p:sp>
        <p:nvSpPr>
          <p:cNvPr id="24580" name="Segnaposto contenuto 2"/>
          <p:cNvSpPr txBox="1">
            <a:spLocks noGrp="1"/>
          </p:cNvSpPr>
          <p:nvPr>
            <p:ph idx="1"/>
          </p:nvPr>
        </p:nvSpPr>
        <p:spPr>
          <a:xfrm>
            <a:off x="695325" y="2205038"/>
            <a:ext cx="10820400" cy="4024312"/>
          </a:xfrm>
        </p:spPr>
        <p:txBody>
          <a:bodyPr/>
          <a:lstStyle/>
          <a:p>
            <a:pPr eaLnBrk="1" hangingPunct="1"/>
            <a:r>
              <a:rPr smtClean="0">
                <a:latin typeface="Century Gothic" pitchFamily="34" charset="0"/>
              </a:rPr>
              <a:t>I Centri hanno la medesima autonomia attribuita alle istituzioni scolastiche, sono dotati di un proprio organico; </a:t>
            </a:r>
          </a:p>
          <a:p>
            <a:pPr eaLnBrk="1" hangingPunct="1"/>
            <a:r>
              <a:rPr smtClean="0">
                <a:latin typeface="Century Gothic" pitchFamily="34" charset="0"/>
              </a:rPr>
              <a:t>hanno i medesimi organi collegiali delle istituzioni scolastiche, con gli opportuni adattamenti; </a:t>
            </a:r>
          </a:p>
          <a:p>
            <a:pPr eaLnBrk="1" hangingPunct="1"/>
            <a:r>
              <a:rPr smtClean="0">
                <a:latin typeface="Century Gothic" pitchFamily="34" charset="0"/>
              </a:rPr>
              <a:t>Sono organizzati in modo da stabilire uno stretto raccordo con le autonomie locali, il mondo del lavoro e delle professioni; realizzano un’offerta formativa strutturata per livelli di apprendimento.</a:t>
            </a:r>
          </a:p>
          <a:p>
            <a:pPr eaLnBrk="1" hangingPunct="1"/>
            <a:r>
              <a:rPr smtClean="0">
                <a:latin typeface="Century Gothic" pitchFamily="34" charset="0"/>
              </a:rPr>
              <a:t>I Centri possono ampliare l’offerta formativa</a:t>
            </a:r>
          </a:p>
          <a:p>
            <a:pPr eaLnBrk="1" hangingPunct="1"/>
            <a:endParaRPr smtClean="0">
              <a:latin typeface="Century Gothic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USR - LIGURIA claudia nosenghi</a:t>
            </a:r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B73BB8-0356-4CBE-BAFB-776538FC418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5603" name="Text Box 2"/>
          <p:cNvSpPr txBox="1">
            <a:spLocks noGrp="1"/>
          </p:cNvSpPr>
          <p:nvPr>
            <p:ph type="title"/>
          </p:nvPr>
        </p:nvSpPr>
        <p:spPr bwMode="auto">
          <a:xfrm>
            <a:off x="2782888" y="0"/>
            <a:ext cx="8610600" cy="1293813"/>
          </a:xfrm>
        </p:spPr>
        <p:txBody>
          <a:bodyPr numCol="1">
            <a:prstTxWarp prst="textNoShape">
              <a:avLst/>
            </a:prstTxWarp>
          </a:bodyPr>
          <a:lstStyle/>
          <a:p>
            <a:r>
              <a:rPr sz="2800" b="1" cap="none" smtClean="0">
                <a:latin typeface="Century Gothic" pitchFamily="34" charset="0"/>
              </a:rPr>
              <a:t>ORGANIZZAZIONE CPIA</a:t>
            </a:r>
            <a:br>
              <a:rPr sz="2800" b="1" cap="none" smtClean="0">
                <a:latin typeface="Century Gothic" pitchFamily="34" charset="0"/>
              </a:rPr>
            </a:br>
            <a:r>
              <a:rPr sz="2800" b="1" cap="none" smtClean="0">
                <a:latin typeface="Century Gothic" pitchFamily="34" charset="0"/>
              </a:rPr>
              <a:t>DPR 263/12 art.4: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34963" y="1125538"/>
            <a:ext cx="1166495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it-IT" sz="2800">
                <a:solidFill>
                  <a:schemeClr val="bg1"/>
                </a:solidFill>
              </a:rPr>
              <a:t>Percorsi di </a:t>
            </a:r>
            <a:r>
              <a:rPr lang="it-IT" sz="2800" b="1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primo livello</a:t>
            </a:r>
            <a:r>
              <a:rPr lang="it-IT" sz="2800">
                <a:solidFill>
                  <a:schemeClr val="bg1"/>
                </a:solidFill>
              </a:rPr>
              <a:t> articolati in 2 periodi didattici:</a:t>
            </a:r>
          </a:p>
          <a:p>
            <a:pPr marL="742950" lvl="1" indent="-285750">
              <a:spcBef>
                <a:spcPct val="50000"/>
              </a:spcBef>
              <a:buFontTx/>
              <a:buChar char="•"/>
              <a:defRPr/>
            </a:pPr>
            <a:r>
              <a:rPr lang="it-IT" sz="2800" u="sng">
                <a:solidFill>
                  <a:schemeClr val="bg1"/>
                </a:solidFill>
              </a:rPr>
              <a:t>Primo periodo:</a:t>
            </a:r>
            <a:r>
              <a:rPr lang="it-IT" sz="2800">
                <a:solidFill>
                  <a:schemeClr val="bg1"/>
                </a:solidFill>
              </a:rPr>
              <a:t> conseguimento titolo conclusivo del primi ciclo di </a:t>
            </a:r>
          </a:p>
          <a:p>
            <a:pPr marL="742950" lvl="1" indent="-285750">
              <a:spcBef>
                <a:spcPct val="50000"/>
              </a:spcBef>
              <a:buFontTx/>
              <a:buChar char="•"/>
              <a:defRPr/>
            </a:pPr>
            <a:r>
              <a:rPr lang="it-IT" sz="2800" u="sng">
                <a:solidFill>
                  <a:schemeClr val="bg1"/>
                </a:solidFill>
              </a:rPr>
              <a:t>Secondo periodo</a:t>
            </a:r>
            <a:r>
              <a:rPr lang="it-IT" sz="2800">
                <a:solidFill>
                  <a:schemeClr val="bg1"/>
                </a:solidFill>
              </a:rPr>
              <a:t>: conseguimento della certificazione attestante l’acquisizione delle competenze di base connesse all’obbligo di istruzione … relative alle attività e insegnanti comuni a tutti gli indirizzi degli I.T. e I.P.</a:t>
            </a:r>
          </a:p>
          <a:p>
            <a:pPr marL="742950" lvl="1" indent="-285750">
              <a:spcBef>
                <a:spcPct val="50000"/>
              </a:spcBef>
              <a:buFontTx/>
              <a:buChar char="•"/>
              <a:defRPr/>
            </a:pPr>
            <a:r>
              <a:rPr lang="it-IT" sz="2800">
                <a:solidFill>
                  <a:schemeClr val="bg1"/>
                </a:solidFill>
              </a:rPr>
              <a:t>Percorsi di alfabetizzazione e percorsi di apprendimento della lingua italiana finalizzati al raggiungimento del livello A2 QCER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it-IT" sz="2800">
                <a:solidFill>
                  <a:schemeClr val="bg1"/>
                </a:solidFill>
              </a:rPr>
              <a:t>Percorsi di secondo livello che restano </a:t>
            </a:r>
            <a:r>
              <a:rPr lang="it-IT" sz="2800" i="1">
                <a:solidFill>
                  <a:schemeClr val="bg1"/>
                </a:solidFill>
              </a:rPr>
              <a:t>incardinati</a:t>
            </a:r>
            <a:r>
              <a:rPr lang="it-IT" sz="2800">
                <a:solidFill>
                  <a:schemeClr val="bg1"/>
                </a:solidFill>
              </a:rPr>
              <a:t> negli istituti di appartenenza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Grp="1"/>
          </p:cNvSpPr>
          <p:nvPr>
            <p:ph type="title"/>
          </p:nvPr>
        </p:nvSpPr>
        <p:spPr bwMode="auto"/>
        <p:txBody>
          <a:bodyPr numCol="1">
            <a:prstTxWarp prst="textNoShape">
              <a:avLst/>
            </a:prstTxWarp>
          </a:bodyPr>
          <a:lstStyle/>
          <a:p>
            <a:r>
              <a:rPr sz="3200" b="1" cap="none" smtClean="0">
                <a:latin typeface="Calibri" pitchFamily="34" charset="0"/>
              </a:rPr>
              <a:t>CIRCOLARE 36 DEL 10  APRILE 2014</a:t>
            </a:r>
          </a:p>
        </p:txBody>
      </p:sp>
      <p:pic>
        <p:nvPicPr>
          <p:cNvPr id="26626" name="Segnaposto contenuto 3"/>
          <p:cNvPicPr>
            <a:picLocks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2982913"/>
            <a:ext cx="10820400" cy="2446337"/>
          </a:xfr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USR - LIGURIA claudia nosenghi</a:t>
            </a:r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43AC4A-EE20-4EC0-9027-5B34EEBCE04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7651" name="Titolo 1"/>
          <p:cNvSpPr txBox="1">
            <a:spLocks noGrp="1"/>
          </p:cNvSpPr>
          <p:nvPr>
            <p:ph type="title"/>
          </p:nvPr>
        </p:nvSpPr>
        <p:spPr bwMode="auto">
          <a:xfrm>
            <a:off x="2417763" y="122238"/>
            <a:ext cx="8610600" cy="1293812"/>
          </a:xfrm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r>
              <a:rPr sz="2800" b="1" cap="none" smtClean="0">
                <a:latin typeface="Century Gothic" pitchFamily="34" charset="0"/>
              </a:rPr>
              <a:t>ORGANIZZAZIONE:</a:t>
            </a:r>
          </a:p>
        </p:txBody>
      </p:sp>
      <p:sp>
        <p:nvSpPr>
          <p:cNvPr id="27652" name="Segnaposto contenuto 2"/>
          <p:cNvSpPr txBox="1">
            <a:spLocks noGrp="1"/>
          </p:cNvSpPr>
          <p:nvPr>
            <p:ph idx="1"/>
          </p:nvPr>
        </p:nvSpPr>
        <p:spPr>
          <a:xfrm>
            <a:off x="623888" y="1052513"/>
            <a:ext cx="10882312" cy="5165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sz="2400" b="1" smtClean="0">
                <a:latin typeface="Century Gothic" pitchFamily="34" charset="0"/>
              </a:rPr>
              <a:t>A) </a:t>
            </a:r>
            <a:r>
              <a:rPr sz="2400" smtClean="0">
                <a:latin typeface="Century Gothic" pitchFamily="34" charset="0"/>
              </a:rPr>
              <a:t>i CPIA sono articolati in reti territoriali di servizio (sede centrale e punti di erogazione, tra cui le sedi carcerarie) che </a:t>
            </a:r>
            <a:r>
              <a:rPr sz="2400" b="1" smtClean="0">
                <a:latin typeface="Century Gothic" pitchFamily="34" charset="0"/>
              </a:rPr>
              <a:t>realizza percorsi di primo livello</a:t>
            </a:r>
            <a:r>
              <a:rPr sz="2400" smtClean="0">
                <a:latin typeface="Century Gothic" pitchFamily="34" charset="0"/>
              </a:rPr>
              <a:t>;</a:t>
            </a:r>
          </a:p>
          <a:p>
            <a:pPr eaLnBrk="1" hangingPunct="1">
              <a:lnSpc>
                <a:spcPct val="80000"/>
              </a:lnSpc>
            </a:pPr>
            <a:endParaRPr sz="2400" smtClean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sz="2400" smtClean="0">
                <a:latin typeface="Century Gothic" pitchFamily="34" charset="0"/>
              </a:rPr>
              <a:t> </a:t>
            </a:r>
            <a:r>
              <a:rPr sz="2400" b="1" smtClean="0">
                <a:latin typeface="Century Gothic" pitchFamily="34" charset="0"/>
              </a:rPr>
              <a:t>B) </a:t>
            </a:r>
            <a:r>
              <a:rPr sz="2400" smtClean="0">
                <a:latin typeface="Century Gothic" pitchFamily="34" charset="0"/>
              </a:rPr>
              <a:t>inoltre, per favorire organici raccordi tra i percorsi di primo livello ed i percorsi di secondo livello, </a:t>
            </a:r>
            <a:r>
              <a:rPr sz="2400" b="1" smtClean="0">
                <a:latin typeface="Century Gothic" pitchFamily="34" charset="0"/>
              </a:rPr>
              <a:t>i CPIA devono stipulare accordi di rete con le istituzioni scolastiche di secondo grado</a:t>
            </a:r>
            <a:r>
              <a:rPr sz="2400" smtClean="0">
                <a:latin typeface="Century Gothic" pitchFamily="34" charset="0"/>
              </a:rPr>
              <a:t> (IT; IP e LA) nell’ambito dei quali vengono costituite le Commissioni per la definizione del Patto formativo individuale </a:t>
            </a:r>
          </a:p>
          <a:p>
            <a:pPr eaLnBrk="1" hangingPunct="1">
              <a:lnSpc>
                <a:spcPct val="80000"/>
              </a:lnSpc>
            </a:pPr>
            <a:endParaRPr sz="2400" smtClean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sz="2400" b="1" smtClean="0">
                <a:latin typeface="Century Gothic" pitchFamily="34" charset="0"/>
              </a:rPr>
              <a:t>C) </a:t>
            </a:r>
            <a:r>
              <a:rPr sz="2400" smtClean="0">
                <a:latin typeface="Century Gothic" pitchFamily="34" charset="0"/>
              </a:rPr>
              <a:t>i CPIA, infine, </a:t>
            </a:r>
            <a:r>
              <a:rPr sz="2400" b="1" smtClean="0">
                <a:latin typeface="Century Gothic" pitchFamily="34" charset="0"/>
              </a:rPr>
              <a:t>possono stipulare ulteriori accordi di rete con gli enti locali ed altri soggetti pubblici e privati</a:t>
            </a:r>
            <a:r>
              <a:rPr sz="2400" smtClean="0">
                <a:latin typeface="Century Gothic" pitchFamily="34" charset="0"/>
              </a:rPr>
              <a:t>, con particolare riferimento alle strutture formative accreditate dalle Regioni, </a:t>
            </a:r>
            <a:r>
              <a:rPr sz="2400" b="1" smtClean="0">
                <a:latin typeface="Century Gothic" pitchFamily="34" charset="0"/>
              </a:rPr>
              <a:t>per l’ampliamento dell’offerta formativa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USR - LIGURIA claudia nosenghi</a:t>
            </a:r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31BAEB-BD0E-4EE0-B5C8-83419340CA2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8675" name="Titolo 1"/>
          <p:cNvSpPr txBox="1">
            <a:spLocks noGrp="1"/>
          </p:cNvSpPr>
          <p:nvPr>
            <p:ph type="title"/>
          </p:nvPr>
        </p:nvSpPr>
        <p:spPr bwMode="auto">
          <a:xfrm>
            <a:off x="2135188" y="0"/>
            <a:ext cx="9336087" cy="1293813"/>
          </a:xfrm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r>
              <a:rPr sz="2400" b="1" cap="none" smtClean="0">
                <a:latin typeface="Century Gothic" pitchFamily="34" charset="0"/>
              </a:rPr>
              <a:t>IL CPIA SI CONFIGURA COME </a:t>
            </a:r>
            <a:r>
              <a:rPr sz="2400" b="1" i="1" cap="none" smtClean="0">
                <a:latin typeface="Century Gothic" pitchFamily="34" charset="0"/>
              </a:rPr>
              <a:t>RETE TERRITORIALE DI SERVIZIO </a:t>
            </a:r>
            <a:r>
              <a:rPr sz="2400" b="1" cap="none" smtClean="0">
                <a:latin typeface="Century Gothic" pitchFamily="34" charset="0"/>
              </a:rPr>
              <a:t>ARTICOLATA NEI SEGUENTI LIVELLI:</a:t>
            </a:r>
          </a:p>
        </p:txBody>
      </p:sp>
      <p:sp>
        <p:nvSpPr>
          <p:cNvPr id="28676" name="Segnaposto contenuto 2"/>
          <p:cNvSpPr txBox="1">
            <a:spLocks noGrp="1"/>
          </p:cNvSpPr>
          <p:nvPr>
            <p:ph idx="1"/>
          </p:nvPr>
        </p:nvSpPr>
        <p:spPr>
          <a:xfrm>
            <a:off x="904875" y="1125538"/>
            <a:ext cx="11287125" cy="5472112"/>
          </a:xfrm>
        </p:spPr>
        <p:txBody>
          <a:bodyPr/>
          <a:lstStyle/>
          <a:p>
            <a:pPr eaLnBrk="1" hangingPunct="1"/>
            <a:r>
              <a:rPr b="1" smtClean="0">
                <a:latin typeface="Century Gothic" pitchFamily="34" charset="0"/>
              </a:rPr>
              <a:t>Livello A: unità amministrativa</a:t>
            </a:r>
          </a:p>
          <a:p>
            <a:pPr eaLnBrk="1" hangingPunct="1">
              <a:buFont typeface="Arial" charset="0"/>
              <a:buNone/>
            </a:pPr>
            <a:r>
              <a:rPr smtClean="0">
                <a:latin typeface="Century Gothic" pitchFamily="34" charset="0"/>
              </a:rPr>
              <a:t>una sede centrale e in punti di erogazione di primo livello (sedi associate) dove si realizzano percorsi di primo livello e percorsi di alfabetizzazione e apprendimento della lingua italiana; tali punti di erogazione di primo livello (sedi associate) sono individuati nell’ambito della competenza esclusiva delle Regioni.</a:t>
            </a:r>
          </a:p>
          <a:p>
            <a:pPr eaLnBrk="1" hangingPunct="1"/>
            <a:r>
              <a:rPr b="1" smtClean="0">
                <a:latin typeface="Century Gothic" pitchFamily="34" charset="0"/>
              </a:rPr>
              <a:t>Livello B: unità didattica </a:t>
            </a:r>
          </a:p>
          <a:p>
            <a:pPr eaLnBrk="1" hangingPunct="1"/>
            <a:r>
              <a:rPr i="1" smtClean="0">
                <a:latin typeface="Century Gothic" pitchFamily="34" charset="0"/>
              </a:rPr>
              <a:t>accordi di rete tra il CPIA e le istituzioni scolastiche che realizzano i percorsi di secondo livello</a:t>
            </a:r>
          </a:p>
          <a:p>
            <a:pPr eaLnBrk="1" hangingPunct="1"/>
            <a:r>
              <a:rPr b="1" smtClean="0">
                <a:latin typeface="Century Gothic" pitchFamily="34" charset="0"/>
              </a:rPr>
              <a:t>Livello C: unità formativa </a:t>
            </a:r>
            <a:r>
              <a:rPr i="1" smtClean="0">
                <a:latin typeface="Century Gothic" pitchFamily="34" charset="0"/>
              </a:rPr>
              <a:t> </a:t>
            </a:r>
          </a:p>
          <a:p>
            <a:pPr eaLnBrk="1" hangingPunct="1"/>
            <a:r>
              <a:rPr i="1" smtClean="0">
                <a:latin typeface="Century Gothic" pitchFamily="34" charset="0"/>
              </a:rPr>
              <a:t>accordi per l’ampliamento dell’offerta formativa, può:</a:t>
            </a:r>
          </a:p>
          <a:p>
            <a:pPr eaLnBrk="1" hangingPunct="1"/>
            <a:r>
              <a:rPr smtClean="0">
                <a:latin typeface="Century Gothic" pitchFamily="34" charset="0"/>
              </a:rPr>
              <a:t>a) stipulare </a:t>
            </a:r>
            <a:r>
              <a:rPr b="1" i="1" smtClean="0">
                <a:latin typeface="Century Gothic" pitchFamily="34" charset="0"/>
              </a:rPr>
              <a:t>convenzioni </a:t>
            </a:r>
            <a:r>
              <a:rPr smtClean="0">
                <a:latin typeface="Century Gothic" pitchFamily="34" charset="0"/>
              </a:rPr>
              <a:t>con università, Regioni ed enti pubblici; b)stipulare </a:t>
            </a:r>
            <a:r>
              <a:rPr b="1" i="1" smtClean="0">
                <a:latin typeface="Century Gothic" pitchFamily="34" charset="0"/>
              </a:rPr>
              <a:t>intese contrattuali </a:t>
            </a:r>
            <a:r>
              <a:rPr smtClean="0">
                <a:latin typeface="Century Gothic" pitchFamily="34" charset="0"/>
              </a:rPr>
              <a:t>con associazioni e privati; c) partecipare ad </a:t>
            </a:r>
            <a:r>
              <a:rPr b="1" i="1" smtClean="0">
                <a:latin typeface="Century Gothic" pitchFamily="34" charset="0"/>
              </a:rPr>
              <a:t>associazioni temporanee </a:t>
            </a:r>
            <a:r>
              <a:rPr smtClean="0">
                <a:latin typeface="Century Gothic" pitchFamily="34" charset="0"/>
              </a:rPr>
              <a:t>con agenzie pubbliche e private che realizzino collaborazioni sinergiche per l'attuazione di particolari progetti di formazione.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USR - LIGURIA claudia nosenghi</a:t>
            </a:r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6BFE04-19EB-4573-B2A0-4501CCBA44A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9699" name="Titolo 1"/>
          <p:cNvSpPr txBox="1">
            <a:spLocks noGrp="1"/>
          </p:cNvSpPr>
          <p:nvPr>
            <p:ph type="title"/>
          </p:nvPr>
        </p:nvSpPr>
        <p:spPr bwMode="auto">
          <a:xfrm>
            <a:off x="963613" y="750888"/>
            <a:ext cx="8610600" cy="1293812"/>
          </a:xfrm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r>
              <a:rPr cap="none" smtClean="0">
                <a:latin typeface="Century Gothic" pitchFamily="34" charset="0"/>
              </a:rPr>
              <a:t>COSA FARE PER ISTITUIRLI:</a:t>
            </a:r>
            <a:br>
              <a:rPr cap="none" smtClean="0">
                <a:latin typeface="Century Gothic" pitchFamily="34" charset="0"/>
              </a:rPr>
            </a:br>
            <a:endParaRPr cap="none" smtClean="0">
              <a:latin typeface="Century Gothic" pitchFamily="34" charset="0"/>
            </a:endParaRPr>
          </a:p>
        </p:txBody>
      </p:sp>
      <p:sp>
        <p:nvSpPr>
          <p:cNvPr id="29700" name="CasellaDiTesto 6"/>
          <p:cNvSpPr txBox="1">
            <a:spLocks noChangeArrowheads="1"/>
          </p:cNvSpPr>
          <p:nvPr/>
        </p:nvSpPr>
        <p:spPr bwMode="auto">
          <a:xfrm>
            <a:off x="1343025" y="1663700"/>
            <a:ext cx="102981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457200">
              <a:buSzPct val="100000"/>
              <a:buFont typeface="Century Gothic" pitchFamily="34" charset="0"/>
              <a:buAutoNum type="arabicPeriod"/>
            </a:pPr>
            <a:r>
              <a:rPr lang="it-IT" sz="2400">
                <a:solidFill>
                  <a:srgbClr val="FFFFFF"/>
                </a:solidFill>
                <a:latin typeface="Century Gothic" pitchFamily="34" charset="0"/>
              </a:rPr>
              <a:t>La Regione e gli Enti locali, qualora non vi abbiano già provveduto, procedano all’adozione degli atti necessari al dimensionamento e all’attribuzione della personalità giuridica e dell’autonomia ai CPIA – presupposti fondamentali per la loro attivazione e la determinazione dell’organico</a:t>
            </a:r>
          </a:p>
        </p:txBody>
      </p:sp>
      <p:pic>
        <p:nvPicPr>
          <p:cNvPr id="29701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6763" y="4491038"/>
            <a:ext cx="10820400" cy="2366962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a di vapo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TC104033937%5b%5bfn=Scia%20di%20vapore%5d%5d</Template>
  <TotalTime>644</TotalTime>
  <Words>1027</Words>
  <Application>Microsoft Office PowerPoint</Application>
  <PresentationFormat>Personalizzato</PresentationFormat>
  <Paragraphs>145</Paragraphs>
  <Slides>19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Modello struttura</vt:lpstr>
      </vt:variant>
      <vt:variant>
        <vt:i4>7</vt:i4>
      </vt:variant>
      <vt:variant>
        <vt:lpstr>Titoli diapositive</vt:lpstr>
      </vt:variant>
      <vt:variant>
        <vt:i4>19</vt:i4>
      </vt:variant>
    </vt:vector>
  </HeadingPairs>
  <TitlesOfParts>
    <vt:vector size="31" baseType="lpstr">
      <vt:lpstr>Arial</vt:lpstr>
      <vt:lpstr>Century Gothic</vt:lpstr>
      <vt:lpstr>Calibri</vt:lpstr>
      <vt:lpstr>Wingdings</vt:lpstr>
      <vt:lpstr>Calibri Light</vt:lpstr>
      <vt:lpstr>Scia di vapore</vt:lpstr>
      <vt:lpstr>Scia di vapore</vt:lpstr>
      <vt:lpstr>Scia di vapore</vt:lpstr>
      <vt:lpstr>Scia di vapore</vt:lpstr>
      <vt:lpstr>Scia di vapore</vt:lpstr>
      <vt:lpstr>Scia di vapore</vt:lpstr>
      <vt:lpstr>Scia di vapore</vt:lpstr>
      <vt:lpstr>NASCONO I CPIA   -   DPR 263/2012 -   CIRCOLARE 36 DEL 10  APRILE 2014 -   LINEE GUIDA PER IL PASSAGGIO AL NUOVO ORDINAMENTO</vt:lpstr>
      <vt:lpstr>SI AVVICINA LA NASCITA DEI CPIA</vt:lpstr>
      <vt:lpstr>COSA SONO I CPIA</vt:lpstr>
      <vt:lpstr>quindi:</vt:lpstr>
      <vt:lpstr>ORGANIZZAZIONE CPIA DPR 263/12 art.4:</vt:lpstr>
      <vt:lpstr>CIRCOLARE 36 DEL 10  APRILE 2014</vt:lpstr>
      <vt:lpstr>ORGANIZZAZIONE:</vt:lpstr>
      <vt:lpstr>IL CPIA SI CONFIGURA COME RETE TERRITORIALE DI SERVIZIO ARTICOLATA NEI SEGUENTI LIVELLI:</vt:lpstr>
      <vt:lpstr>COSA FARE PER ISTITUIRLI: </vt:lpstr>
      <vt:lpstr>CPIA PREVISTI DA DELIBERA REGIONALE PER I QUALI SI PROVVEDA A: </vt:lpstr>
      <vt:lpstr>QUANTI ISCRITTI:</vt:lpstr>
      <vt:lpstr>ISCRITTI AI CORSI ISTITUZIONALI CTP DI GENOVA A.S. 2013/14 </vt:lpstr>
      <vt:lpstr>ISCRITTI AI CORSI ISTITUZIONALI CTP DI IMPERIA A.S. 2013/14 </vt:lpstr>
      <vt:lpstr>ISCRITTI AI CORSI ISTITUZIONALI CTP DI LA SPEZIA A.S. 2013/14 </vt:lpstr>
      <vt:lpstr>ISCRITTI AI CORSI ISTITUZIONALI CTP DI SAVONA A.S. 2013/14 </vt:lpstr>
      <vt:lpstr>DIMENSIONI OTTIMALI DEI CPIA</vt:lpstr>
      <vt:lpstr>DOTAZIONE ORGANICO DOCENTI 2014-15 LE STESSE DEL 13-14</vt:lpstr>
      <vt:lpstr>CTP SCUOLE PER STRANIERI?</vt:lpstr>
      <vt:lpstr>Gli interventi auspicabili per l’OCSE  (Organizzazione Comunitaria per lo Sviluppo Economico)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NASCONO I CPIA ?</dc:title>
  <dc:creator>claudia1</dc:creator>
  <cp:lastModifiedBy> MIUR</cp:lastModifiedBy>
  <cp:revision>25</cp:revision>
  <dcterms:created xsi:type="dcterms:W3CDTF">2014-05-03T15:41:45Z</dcterms:created>
  <dcterms:modified xsi:type="dcterms:W3CDTF">2014-05-08T09:43:47Z</dcterms:modified>
</cp:coreProperties>
</file>